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63" r:id="rId5"/>
    <p:sldId id="265" r:id="rId6"/>
    <p:sldId id="259" r:id="rId7"/>
    <p:sldId id="267" r:id="rId8"/>
    <p:sldId id="261" r:id="rId9"/>
    <p:sldId id="257" r:id="rId10"/>
    <p:sldId id="268" r:id="rId11"/>
    <p:sldId id="264" r:id="rId12"/>
    <p:sldId id="260" r:id="rId13"/>
    <p:sldId id="262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9089FF-D62A-426A-B216-CAE240888648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3BF376-9991-4717-A717-B52CB6668F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ressmanagementtips.com/games.htm" TargetMode="External"/><Relationship Id="rId3" Type="http://schemas.openxmlformats.org/officeDocument/2006/relationships/hyperlink" Target="http://people.sunyulster.edu/NicholsM/rating_scale.htm" TargetMode="External"/><Relationship Id="rId7" Type="http://schemas.openxmlformats.org/officeDocument/2006/relationships/hyperlink" Target="http://webs.anokaramsey.edu/math/mathAnxiety.html" TargetMode="External"/><Relationship Id="rId2" Type="http://schemas.openxmlformats.org/officeDocument/2006/relationships/hyperlink" Target="http://www.mathpower.com/anxtest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.cc.mn.us/math/pdf/MathAnxiety.pdf" TargetMode="External"/><Relationship Id="rId5" Type="http://schemas.openxmlformats.org/officeDocument/2006/relationships/hyperlink" Target="http://www.mathacademy.com/pr/minitext/anxiety" TargetMode="External"/><Relationship Id="rId4" Type="http://schemas.openxmlformats.org/officeDocument/2006/relationships/hyperlink" Target="http://www.math.com/students/advice/anxiety.html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elicious.com/TamaraEyster/math" TargetMode="External"/><Relationship Id="rId3" Type="http://schemas.openxmlformats.org/officeDocument/2006/relationships/hyperlink" Target="http://www.mathpower.com/index.htm" TargetMode="External"/><Relationship Id="rId7" Type="http://schemas.openxmlformats.org/officeDocument/2006/relationships/hyperlink" Target="http://math.ramshillfarm.com/" TargetMode="External"/><Relationship Id="rId2" Type="http://schemas.openxmlformats.org/officeDocument/2006/relationships/hyperlink" Target="http://mathmamawrites.blogspot.com/search?q=math+myth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anetmath.org/" TargetMode="External"/><Relationship Id="rId5" Type="http://schemas.openxmlformats.org/officeDocument/2006/relationships/hyperlink" Target="http://www.purplemath.com/" TargetMode="External"/><Relationship Id="rId4" Type="http://schemas.openxmlformats.org/officeDocument/2006/relationships/hyperlink" Target="http://www.khake.com/page56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mailto:kumc@kaplan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Scheduling &amp; Studying for the Successful Student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Tamara Eyster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Student’s Tips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Don’t Panic! (a student a long time ago had a plaque with this that she placed in front of her whenever she was working on a difficult topic, even during tests.)</a:t>
            </a:r>
          </a:p>
          <a:p>
            <a:endParaRPr lang="en-US" sz="3200" dirty="0" smtClean="0"/>
          </a:p>
          <a:p>
            <a:r>
              <a:rPr lang="en-US" sz="3200" dirty="0" smtClean="0"/>
              <a:t>Complete the unit by Sunday, start the next unit on Monday, so when it opens on Wednesday you are ready.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Students’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Take the assignments apart, look at them as little steps, one post a day. Junei Mauger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“In each class check all the things you can click on, left side of the home page, top of the home page, within the home page.” Heather Dunlap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Make a Good Schedule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Use all the tools available in MML, they are great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Math Anxiety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Math Anxiety Test ~ </a:t>
            </a:r>
            <a:r>
              <a:rPr lang="en-US" dirty="0" smtClean="0">
                <a:hlinkClick r:id="rId2"/>
              </a:rPr>
              <a:t>http://www.mathpower.com/anxtest.htm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What is math and math anxiety  ~ </a:t>
            </a:r>
            <a:r>
              <a:rPr lang="en-US" dirty="0" smtClean="0">
                <a:hlinkClick r:id="rId3"/>
              </a:rPr>
              <a:t>http://people.sunyulster.edu/NicholsM/rating_scale.htm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Math Anxiety  ~ </a:t>
            </a:r>
            <a:r>
              <a:rPr lang="en-US" dirty="0" smtClean="0">
                <a:hlinkClick r:id="rId4"/>
              </a:rPr>
              <a:t>http://www.math.com/students/advice/anxiety.html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Coping With Math Anxiety ~ </a:t>
            </a:r>
            <a:r>
              <a:rPr lang="en-US" dirty="0" smtClean="0">
                <a:hlinkClick r:id="rId5"/>
              </a:rPr>
              <a:t>http://www.mathacademy.com/pr/minitext/anxiety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MathAnxiety.pdf  ~ </a:t>
            </a:r>
            <a:r>
              <a:rPr lang="en-US" dirty="0" smtClean="0">
                <a:hlinkClick r:id="rId6"/>
              </a:rPr>
              <a:t>http://www.ar.cc.mn.us/math/pdf/MathAnxiety.pdf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7"/>
              </a:rPr>
              <a:t>http://webs.anokaramsey.edu/math/mathAnxiety.html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8"/>
              </a:rPr>
              <a:t>http://www.stressmanagementtips.com/games.htm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Other good Math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http://mathmamawrites.blogspot.com/search?q=math+myths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Math Help ,algebra, study skills, homework help, </a:t>
            </a:r>
            <a:r>
              <a:rPr lang="en-US" dirty="0" err="1" smtClean="0"/>
              <a:t>mathpower</a:t>
            </a:r>
            <a:r>
              <a:rPr lang="en-US" dirty="0" smtClean="0"/>
              <a:t>  ~ </a:t>
            </a:r>
            <a:r>
              <a:rPr lang="en-US" dirty="0" smtClean="0">
                <a:hlinkClick r:id="rId3"/>
              </a:rPr>
              <a:t>http://www.mathpower.com/index.htm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www.khake.com/page56.html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5"/>
              </a:rPr>
              <a:t>http://www.purplemath.com/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6"/>
              </a:rPr>
              <a:t>http://planetmath.org/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7"/>
              </a:rPr>
              <a:t>http://math.ramshillfarm.com/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More at: </a:t>
            </a:r>
            <a:r>
              <a:rPr lang="en-US" dirty="0" smtClean="0">
                <a:hlinkClick r:id="rId8"/>
              </a:rPr>
              <a:t>http://www.delicious.com/TamaraEyster/math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Math Center Services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Live Tutoring:</a:t>
            </a:r>
          </a:p>
          <a:p>
            <a:endParaRPr lang="en-US" dirty="0" smtClean="0"/>
          </a:p>
          <a:p>
            <a:r>
              <a:rPr lang="en-US" dirty="0" smtClean="0"/>
              <a:t>Q&amp;A and Project Review Services:</a:t>
            </a:r>
          </a:p>
          <a:p>
            <a:pPr>
              <a:buNone/>
            </a:pPr>
            <a:r>
              <a:rPr lang="en-US" sz="2000" dirty="0" smtClean="0">
                <a:cs typeface="Times New Roman" pitchFamily="18" charset="0"/>
              </a:rPr>
              <a:t>	Students may submit projects (KU122, MM255 and MM207) and questions 24 hours a day 7 days a week.   Tutors will respond to email  questions.  Email to: </a:t>
            </a:r>
            <a:r>
              <a:rPr lang="en-US" sz="2000" b="1" u="sng" dirty="0" smtClean="0">
                <a:ln w="0">
                  <a:solidFill>
                    <a:schemeClr val="accent2">
                      <a:lumMod val="75000"/>
                      <a:alpha val="83000"/>
                    </a:schemeClr>
                  </a:solidFill>
                </a:ln>
                <a:solidFill>
                  <a:srgbClr val="FFC000"/>
                </a:solidFill>
                <a:hlinkClick r:id="rId2"/>
              </a:rPr>
              <a:t>kumc@kaplan.edu</a:t>
            </a:r>
            <a:endParaRPr lang="en-US" sz="2000" b="1" u="sng" dirty="0" smtClean="0">
              <a:ln w="0">
                <a:solidFill>
                  <a:schemeClr val="accent2">
                    <a:lumMod val="75000"/>
                    <a:alpha val="83000"/>
                  </a:schemeClr>
                </a:solidFill>
              </a:ln>
              <a:solidFill>
                <a:srgbClr val="FFC000"/>
              </a:solidFill>
            </a:endParaRPr>
          </a:p>
          <a:p>
            <a:pPr>
              <a:buNone/>
            </a:pPr>
            <a:endParaRPr lang="en-US" sz="2000" b="1" u="sng" dirty="0" smtClean="0">
              <a:ln w="0">
                <a:solidFill>
                  <a:schemeClr val="accent2">
                    <a:lumMod val="75000"/>
                    <a:alpha val="83000"/>
                  </a:schemeClr>
                </a:solidFill>
              </a:ln>
              <a:solidFill>
                <a:srgbClr val="FFC000"/>
              </a:solidFill>
            </a:endParaRPr>
          </a:p>
          <a:p>
            <a:pPr>
              <a:buNone/>
            </a:pPr>
            <a:endParaRPr lang="en-US" sz="2000" b="1" dirty="0" smtClean="0">
              <a:ln w="0">
                <a:solidFill>
                  <a:schemeClr val="accent2">
                    <a:lumMod val="75000"/>
                    <a:alpha val="83000"/>
                  </a:schemeClr>
                </a:solidFill>
              </a:ln>
              <a:solidFill>
                <a:srgbClr val="FFC000"/>
              </a:solidFill>
            </a:endParaRPr>
          </a:p>
          <a:p>
            <a:endParaRPr lang="en-US" dirty="0"/>
          </a:p>
        </p:txBody>
      </p:sp>
      <p:pic>
        <p:nvPicPr>
          <p:cNvPr id="9" name="Picture 8" descr="C:\Documents and Settings\mlis\Local Settings\Temporary Internet Files\Content.IE5\62QF9WZX\MC900445732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221220"/>
            <a:ext cx="1856537" cy="16075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8200" y="1764268"/>
            <a:ext cx="579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n w="0">
                  <a:solidFill>
                    <a:schemeClr val="accent2">
                      <a:lumMod val="75000"/>
                      <a:alpha val="83000"/>
                    </a:schemeClr>
                  </a:solidFill>
                </a:ln>
                <a:solidFill>
                  <a:srgbClr val="FFC000"/>
                </a:solidFill>
              </a:rPr>
              <a:t>http://khe2.acrobat.com/mathtutor/</a:t>
            </a:r>
            <a:endParaRPr lang="en-US" sz="2400" b="1" dirty="0" smtClean="0">
              <a:ln w="0">
                <a:solidFill>
                  <a:schemeClr val="accent2">
                    <a:lumMod val="75000"/>
                    <a:alpha val="83000"/>
                  </a:schemeClr>
                </a:solidFill>
              </a:ln>
              <a:solidFill>
                <a:srgbClr val="FFC000"/>
              </a:solidFill>
            </a:endParaRPr>
          </a:p>
          <a:p>
            <a:endParaRPr lang="en-US" b="1" dirty="0"/>
          </a:p>
        </p:txBody>
      </p:sp>
      <p:sp>
        <p:nvSpPr>
          <p:cNvPr id="6" name="Title 3"/>
          <p:cNvSpPr txBox="1">
            <a:spLocks/>
          </p:cNvSpPr>
          <p:nvPr/>
        </p:nvSpPr>
        <p:spPr bwMode="auto">
          <a:xfrm>
            <a:off x="457200" y="4602163"/>
            <a:ext cx="495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ＭＳ Ｐゴシック" pitchFamily="-65" charset="-128"/>
                <a:cs typeface="Arial Bold"/>
              </a:rPr>
              <a:t/>
            </a:r>
            <a:b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ＭＳ Ｐゴシック" pitchFamily="-65" charset="-128"/>
                <a:cs typeface="Arial Bold"/>
              </a:rPr>
            </a:br>
            <a:r>
              <a:rPr kumimoji="0" 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ＭＳ Ｐゴシック" pitchFamily="-65" charset="-128"/>
                <a:cs typeface="Arial Bold"/>
              </a:rPr>
              <a:t>Math Center Home: </a:t>
            </a:r>
            <a:r>
              <a:rPr kumimoji="0" lang="en-US" sz="5600" b="1" i="0" u="sng" strike="noStrike" kern="1200" cap="none" spc="0" normalizeH="0" baseline="0" noProof="0" dirty="0" smtClean="0">
                <a:ln w="0">
                  <a:solidFill>
                    <a:schemeClr val="accent2">
                      <a:lumMod val="75000"/>
                      <a:alpha val="83000"/>
                    </a:schemeClr>
                  </a:solidFill>
                </a:ln>
                <a:solidFill>
                  <a:srgbClr val="FFC000"/>
                </a:solidFill>
                <a:effectLst/>
                <a:uLnTx/>
                <a:uFillTx/>
                <a:latin typeface="Arial Bold"/>
                <a:ea typeface="ＭＳ Ｐゴシック" pitchFamily="-65" charset="-128"/>
                <a:cs typeface="Arial Bold"/>
              </a:rPr>
              <a:t>http://tinyurl.com/4eb5cg2</a:t>
            </a:r>
            <a:r>
              <a:rPr kumimoji="0" lang="en-US" sz="2800" b="1" i="0" u="none" strike="noStrike" kern="1200" cap="none" spc="0" normalizeH="0" baseline="0" noProof="0" dirty="0" smtClean="0">
                <a:ln w="0">
                  <a:solidFill>
                    <a:schemeClr val="accent2">
                      <a:lumMod val="75000"/>
                      <a:alpha val="83000"/>
                    </a:schemeClr>
                  </a:solidFill>
                </a:ln>
                <a:solidFill>
                  <a:srgbClr val="FFC000"/>
                </a:solidFill>
                <a:effectLst/>
                <a:uLnTx/>
                <a:uFillTx/>
                <a:latin typeface="Arial Bold"/>
                <a:ea typeface="ＭＳ Ｐゴシック" pitchFamily="-65" charset="-128"/>
                <a:cs typeface="Arial Bold"/>
              </a:rPr>
              <a:t/>
            </a:r>
            <a:br>
              <a:rPr kumimoji="0" lang="en-US" sz="2800" b="1" i="0" u="none" strike="noStrike" kern="1200" cap="none" spc="0" normalizeH="0" baseline="0" noProof="0" dirty="0" smtClean="0">
                <a:ln w="0">
                  <a:solidFill>
                    <a:schemeClr val="accent2">
                      <a:lumMod val="75000"/>
                      <a:alpha val="83000"/>
                    </a:schemeClr>
                  </a:solidFill>
                </a:ln>
                <a:solidFill>
                  <a:srgbClr val="FFC000"/>
                </a:solidFill>
                <a:effectLst/>
                <a:uLnTx/>
                <a:uFillTx/>
                <a:latin typeface="Arial Bold"/>
                <a:ea typeface="ＭＳ Ｐゴシック" pitchFamily="-65" charset="-128"/>
                <a:cs typeface="Arial Bold"/>
              </a:rPr>
            </a:br>
            <a: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ＭＳ Ｐゴシック" pitchFamily="-65" charset="-128"/>
                <a:cs typeface="Arial Bold"/>
              </a:rPr>
              <a:t/>
            </a:r>
            <a:b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ＭＳ Ｐゴシック" pitchFamily="-65" charset="-128"/>
                <a:cs typeface="Arial Bold"/>
              </a:rPr>
            </a:b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ＭＳ Ｐゴシック" pitchFamily="-65" charset="-128"/>
              <a:cs typeface="Arial 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Scheduling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Daily/Weekly calendar with everything scheduled, </a:t>
            </a:r>
            <a:r>
              <a:rPr lang="en-US" sz="3200" b="1" i="1" dirty="0" smtClean="0"/>
              <a:t>including</a:t>
            </a:r>
            <a:r>
              <a:rPr lang="en-US" sz="3200" dirty="0" smtClean="0"/>
              <a:t> meals, time with family, etc</a:t>
            </a:r>
          </a:p>
          <a:p>
            <a:endParaRPr lang="en-US" sz="3200" dirty="0" smtClean="0"/>
          </a:p>
          <a:p>
            <a:r>
              <a:rPr lang="en-US" sz="3200" dirty="0" smtClean="0"/>
              <a:t>Monthly/Term calendar for planning your weeks ahead, </a:t>
            </a:r>
            <a:r>
              <a:rPr lang="en-US" sz="3200" b="1" i="1" dirty="0" smtClean="0"/>
              <a:t>including</a:t>
            </a:r>
            <a:r>
              <a:rPr lang="en-US" sz="3200" dirty="0" smtClean="0"/>
              <a:t> special events that will change your normal schedule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smtClean="0"/>
              <a:t>Scheduling Tips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Plan for the whole term, but work day by day, updating your schedule as needed.</a:t>
            </a:r>
          </a:p>
          <a:p>
            <a:endParaRPr lang="en-US" sz="3200" dirty="0" smtClean="0"/>
          </a:p>
          <a:p>
            <a:r>
              <a:rPr lang="en-US" sz="3200" dirty="0" smtClean="0"/>
              <a:t>As soon as possible contact your instructor when something throws off your schedule by </a:t>
            </a:r>
            <a:r>
              <a:rPr lang="en-US" sz="3200" b="1" i="1" dirty="0" smtClean="0"/>
              <a:t>more than 1 day</a:t>
            </a:r>
            <a:r>
              <a:rPr lang="en-US" sz="3200" dirty="0" smtClean="0"/>
              <a:t>, before is better.</a:t>
            </a:r>
          </a:p>
          <a:p>
            <a:endParaRPr lang="en-US" sz="3200" dirty="0" smtClean="0"/>
          </a:p>
          <a:p>
            <a:r>
              <a:rPr lang="en-US" sz="3200" dirty="0" smtClean="0"/>
              <a:t>Make sure you have your unit scheduled to be done </a:t>
            </a:r>
            <a:r>
              <a:rPr lang="en-US" sz="3200" b="1" i="1" dirty="0" smtClean="0"/>
              <a:t>before</a:t>
            </a:r>
            <a:r>
              <a:rPr lang="en-US" sz="3200" dirty="0" smtClean="0"/>
              <a:t> Tuesday!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52600" y="0"/>
          <a:ext cx="6116038" cy="6858000"/>
        </p:xfrm>
        <a:graphic>
          <a:graphicData uri="http://schemas.openxmlformats.org/presentationml/2006/ole">
            <p:oleObj spid="_x0000_s1026" name="Acrobat Document" r:id="rId3" imgW="5829103" imgH="7543564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905000" y="-22731"/>
          <a:ext cx="5333999" cy="6903457"/>
        </p:xfrm>
        <a:graphic>
          <a:graphicData uri="http://schemas.openxmlformats.org/presentationml/2006/ole">
            <p:oleObj spid="_x0000_s2052" name="Acrobat Document" r:id="rId3" imgW="5829103" imgH="7543564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Keep an open &amp; positive outlook on the topic</a:t>
            </a:r>
          </a:p>
          <a:p>
            <a:endParaRPr lang="en-US" sz="3200" dirty="0" smtClean="0"/>
          </a:p>
          <a:p>
            <a:r>
              <a:rPr lang="en-US" sz="3200" dirty="0" smtClean="0"/>
              <a:t>Write out every step of the problem, with reasons why you can do it.</a:t>
            </a:r>
          </a:p>
          <a:p>
            <a:endParaRPr lang="en-US" sz="3200" dirty="0" smtClean="0"/>
          </a:p>
          <a:p>
            <a:r>
              <a:rPr lang="en-US" sz="3200" dirty="0" smtClean="0"/>
              <a:t>Make flash cards of the words &amp; problems that give you difficulty, use these while waiting in line,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Studying Tips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Think of ways that you can use the topics covered in your everyday life or better  yet, your career choice</a:t>
            </a:r>
          </a:p>
          <a:p>
            <a:endParaRPr lang="en-US" sz="3200" dirty="0" smtClean="0"/>
          </a:p>
          <a:p>
            <a:r>
              <a:rPr lang="en-US" sz="3200" dirty="0" smtClean="0"/>
              <a:t>Ask for help early &amp; often, your instructor &amp; the Math Center are here to help.</a:t>
            </a:r>
          </a:p>
          <a:p>
            <a:endParaRPr lang="en-US" sz="3200" dirty="0" smtClean="0"/>
          </a:p>
          <a:p>
            <a:r>
              <a:rPr lang="en-US" sz="3200" dirty="0" smtClean="0"/>
              <a:t>Classmates often have good insight into the topic too.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smtClean="0"/>
              <a:t>Instructors’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End classmate responses with open ended question (</a:t>
            </a:r>
            <a:r>
              <a:rPr lang="en-US" sz="2800" dirty="0" err="1" smtClean="0"/>
              <a:t>DeLong</a:t>
            </a:r>
            <a:r>
              <a:rPr lang="en-US" sz="2800" dirty="0" smtClean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Use a cheap address book to write a dictionary</a:t>
            </a:r>
            <a:r>
              <a:rPr lang="en-US" sz="2800" dirty="0"/>
              <a:t> </a:t>
            </a:r>
            <a:r>
              <a:rPr lang="en-US" sz="2800" dirty="0" smtClean="0"/>
              <a:t>for new words (unknown)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Proofread posts before submitting, write in Word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Submit most work before Saturday.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Students’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“I always read before attending a seminar, for any class… [One reason] it helps me understand better and also that way I am not bogging down the whole seminar asking questions that are clearly answered by the reading materials... [so] I </a:t>
            </a:r>
            <a:r>
              <a:rPr lang="en-US" sz="3200" b="1" dirty="0" smtClean="0"/>
              <a:t>read</a:t>
            </a:r>
            <a:r>
              <a:rPr lang="en-US" sz="3200" dirty="0" smtClean="0"/>
              <a:t>, attend </a:t>
            </a:r>
            <a:r>
              <a:rPr lang="en-US" sz="3200" b="1" dirty="0" smtClean="0"/>
              <a:t>seminar</a:t>
            </a:r>
            <a:r>
              <a:rPr lang="en-US" sz="3200" dirty="0" smtClean="0"/>
              <a:t>, do the </a:t>
            </a:r>
            <a:r>
              <a:rPr lang="en-US" sz="3200" b="1" dirty="0" smtClean="0"/>
              <a:t>homework</a:t>
            </a:r>
            <a:r>
              <a:rPr lang="en-US" sz="3200" dirty="0" smtClean="0"/>
              <a:t> and </a:t>
            </a:r>
            <a:r>
              <a:rPr lang="en-US" sz="3200" b="1" dirty="0" smtClean="0"/>
              <a:t>then do discussion</a:t>
            </a:r>
            <a:r>
              <a:rPr lang="en-US" sz="3200" dirty="0" smtClean="0"/>
              <a:t>. In this fashion I have a good handle on what I am to write about.”   Heather Dunlap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7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4617B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844</TotalTime>
  <Words>561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Acrobat Document</vt:lpstr>
      <vt:lpstr>Scheduling &amp; Studying for the Successful Student </vt:lpstr>
      <vt:lpstr>Scheduling Tips</vt:lpstr>
      <vt:lpstr>Scheduling Tips cont’d</vt:lpstr>
      <vt:lpstr>Slide 4</vt:lpstr>
      <vt:lpstr>Slide 5</vt:lpstr>
      <vt:lpstr>Studying Tips</vt:lpstr>
      <vt:lpstr>Studying Tips cont’d</vt:lpstr>
      <vt:lpstr>Instructors’ Tips</vt:lpstr>
      <vt:lpstr>Students’ Tips</vt:lpstr>
      <vt:lpstr>Student’s Tips cont’d</vt:lpstr>
      <vt:lpstr>Students’ Tips</vt:lpstr>
      <vt:lpstr>Math Anxiety links</vt:lpstr>
      <vt:lpstr>Other good Math Links</vt:lpstr>
      <vt:lpstr>Math Center Services</vt:lpstr>
    </vt:vector>
  </TitlesOfParts>
  <Company>Rams Hill Farm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&amp; Studying for the Successful Student</dc:title>
  <dc:creator>Tamara Eyster</dc:creator>
  <cp:lastModifiedBy>Tamara Eyster</cp:lastModifiedBy>
  <cp:revision>26</cp:revision>
  <dcterms:created xsi:type="dcterms:W3CDTF">2011-03-14T18:07:23Z</dcterms:created>
  <dcterms:modified xsi:type="dcterms:W3CDTF">2011-03-28T11:59:37Z</dcterms:modified>
</cp:coreProperties>
</file>